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2"/>
  </p:notesMasterIdLst>
  <p:sldIdLst>
    <p:sldId id="274" r:id="rId2"/>
    <p:sldId id="298" r:id="rId3"/>
    <p:sldId id="311" r:id="rId4"/>
    <p:sldId id="312" r:id="rId5"/>
    <p:sldId id="313" r:id="rId6"/>
    <p:sldId id="317" r:id="rId7"/>
    <p:sldId id="314" r:id="rId8"/>
    <p:sldId id="315" r:id="rId9"/>
    <p:sldId id="316" r:id="rId10"/>
    <p:sldId id="306" r:id="rId11"/>
  </p:sldIdLst>
  <p:sldSz cx="9144000" cy="6858000" type="screen4x3"/>
  <p:notesSz cx="6646863" cy="9777413"/>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60093"/>
    <a:srgbClr val="009900"/>
    <a:srgbClr val="000066"/>
    <a:srgbClr val="FF0000"/>
    <a:srgbClr val="66CCFF"/>
    <a:srgbClr val="FFFF00"/>
    <a:srgbClr val="F79479"/>
    <a:srgbClr val="FFFF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5" autoAdjust="0"/>
    <p:restoredTop sz="94622" autoAdjust="0"/>
  </p:normalViewPr>
  <p:slideViewPr>
    <p:cSldViewPr>
      <p:cViewPr varScale="1">
        <p:scale>
          <a:sx n="70" d="100"/>
          <a:sy n="70" d="100"/>
        </p:scale>
        <p:origin x="140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307" cy="488871"/>
          </a:xfrm>
          <a:prstGeom prst="rect">
            <a:avLst/>
          </a:prstGeom>
        </p:spPr>
        <p:txBody>
          <a:bodyPr vert="horz" lIns="91440" tIns="45720" rIns="91440" bIns="45720" rtlCol="0"/>
          <a:lstStyle>
            <a:lvl1pPr algn="l" rtl="0" eaLnBrk="0" hangingPunct="0">
              <a:defRPr sz="1200"/>
            </a:lvl1pPr>
          </a:lstStyle>
          <a:p>
            <a:pPr>
              <a:defRPr/>
            </a:pPr>
            <a:endParaRPr lang="en-US"/>
          </a:p>
        </p:txBody>
      </p:sp>
      <p:sp>
        <p:nvSpPr>
          <p:cNvPr id="3" name="Date Placeholder 2"/>
          <p:cNvSpPr>
            <a:spLocks noGrp="1"/>
          </p:cNvSpPr>
          <p:nvPr>
            <p:ph type="dt" idx="1"/>
          </p:nvPr>
        </p:nvSpPr>
        <p:spPr>
          <a:xfrm>
            <a:off x="3765018" y="0"/>
            <a:ext cx="2880307" cy="488871"/>
          </a:xfrm>
          <a:prstGeom prst="rect">
            <a:avLst/>
          </a:prstGeom>
        </p:spPr>
        <p:txBody>
          <a:bodyPr vert="horz" lIns="91440" tIns="45720" rIns="91440" bIns="45720" rtlCol="0"/>
          <a:lstStyle>
            <a:lvl1pPr algn="r" rtl="0" eaLnBrk="0" hangingPunct="0">
              <a:defRPr sz="1200" smtClean="0"/>
            </a:lvl1pPr>
          </a:lstStyle>
          <a:p>
            <a:pPr>
              <a:defRPr/>
            </a:pPr>
            <a:fld id="{B3009855-E3D3-4DD5-BD8C-9A478B8A437C}" type="datetimeFigureOut">
              <a:rPr lang="en-US"/>
              <a:pPr>
                <a:defRPr/>
              </a:pPr>
              <a:t>11/9/2018</a:t>
            </a:fld>
            <a:endParaRPr lang="en-US"/>
          </a:p>
        </p:txBody>
      </p:sp>
      <p:sp>
        <p:nvSpPr>
          <p:cNvPr id="4" name="Slide Image Placeholder 3"/>
          <p:cNvSpPr>
            <a:spLocks noGrp="1" noRot="1" noChangeAspect="1"/>
          </p:cNvSpPr>
          <p:nvPr>
            <p:ph type="sldImg" idx="2"/>
          </p:nvPr>
        </p:nvSpPr>
        <p:spPr>
          <a:xfrm>
            <a:off x="879475" y="733425"/>
            <a:ext cx="4887913" cy="36671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4687" y="4644271"/>
            <a:ext cx="5317490" cy="439983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rtl="0" eaLnBrk="0" hangingPunct="0">
              <a:defRPr sz="1200"/>
            </a:lvl1pPr>
          </a:lstStyle>
          <a:p>
            <a:pPr>
              <a:defRPr/>
            </a:pPr>
            <a:endParaRPr lang="en-US"/>
          </a:p>
        </p:txBody>
      </p:sp>
      <p:sp>
        <p:nvSpPr>
          <p:cNvPr id="7" name="Slide Number Placeholder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rtl="0" eaLnBrk="0" hangingPunct="0">
              <a:defRPr sz="1200" smtClean="0"/>
            </a:lvl1pPr>
          </a:lstStyle>
          <a:p>
            <a:pPr>
              <a:defRPr/>
            </a:pPr>
            <a:fld id="{0B85AB77-73D4-4883-ABF2-827B599CE368}" type="slidenum">
              <a:rPr lang="en-US"/>
              <a:pPr>
                <a:defRPr/>
              </a:pPr>
              <a:t>‹#›</a:t>
            </a:fld>
            <a:endParaRPr lang="en-US"/>
          </a:p>
        </p:txBody>
      </p:sp>
    </p:spTree>
    <p:extLst>
      <p:ext uri="{BB962C8B-B14F-4D97-AF65-F5344CB8AC3E}">
        <p14:creationId xmlns:p14="http://schemas.microsoft.com/office/powerpoint/2010/main" val="4110106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AF1A3CE-981C-4BE4-A2EB-70154EB70D2F}"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C34CFAB-8C70-46A2-B35F-87A6028178DD}"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569055C0-A28B-42A2-A7BE-B582928C1888}"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EB5402-3A79-4CEE-AED0-2A5ED48E8F22}" type="slidenum">
              <a:rPr lang="ar-SA"/>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2AE9D4D-B08F-4675-90C6-2CA5FF754B66}"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819D56-0B26-4589-84F7-F5D21A419AFB}"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BC2C945-1F23-4108-A05A-1EF6A8285AD5}"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A313295-76AC-40AD-A130-446AA1BD59DA}"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FFA7991-633F-4567-95B8-F4A725115C23}"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D08072-9331-4912-BBF2-A6153B8CF68B}"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C6625DC-5DA0-4BCE-9529-4CD47898B31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29AF6A1-09C0-40AE-9C32-799D7FCC37B7}" type="slidenum">
              <a:rPr lang="ar-SA" smtClean="0"/>
              <a:pPr>
                <a:defRPr/>
              </a:pPr>
              <a:t>‹#›</a:t>
            </a:fld>
            <a:endParaRPr lang="en-US"/>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A5FB16-4A0F-4CF5-86D1-2ED59CE7DB9C}"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2"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7" name="Text Box 12"/>
          <p:cNvSpPr txBox="1">
            <a:spLocks noChangeArrowheads="1"/>
          </p:cNvSpPr>
          <p:nvPr/>
        </p:nvSpPr>
        <p:spPr bwMode="auto">
          <a:xfrm>
            <a:off x="9098" y="2030252"/>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8085 Microprocessor</a:t>
            </a:r>
            <a:endParaRPr lang="en-US" sz="5400" b="1" dirty="0">
              <a:solidFill>
                <a:srgbClr val="002060"/>
              </a:solidFill>
            </a:endParaRPr>
          </a:p>
        </p:txBody>
      </p:sp>
      <p:sp>
        <p:nvSpPr>
          <p:cNvPr id="10"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3"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9098" y="3264180"/>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Lecture </a:t>
            </a:r>
            <a:r>
              <a:rPr lang="en-US" sz="5400" b="1" dirty="0" smtClean="0">
                <a:solidFill>
                  <a:srgbClr val="002060"/>
                </a:solidFill>
              </a:rPr>
              <a:t>3</a:t>
            </a:r>
            <a:endParaRPr lang="en-US" sz="5400" b="1" dirty="0">
              <a:solidFill>
                <a:srgbClr val="002060"/>
              </a:solidFill>
            </a:endParaRPr>
          </a:p>
        </p:txBody>
      </p:sp>
      <p:sp>
        <p:nvSpPr>
          <p:cNvPr id="8" name="Text Box 12"/>
          <p:cNvSpPr txBox="1">
            <a:spLocks noChangeArrowheads="1"/>
          </p:cNvSpPr>
          <p:nvPr/>
        </p:nvSpPr>
        <p:spPr bwMode="auto">
          <a:xfrm>
            <a:off x="6087593" y="5980836"/>
            <a:ext cx="2581702" cy="553998"/>
          </a:xfrm>
          <a:prstGeom prst="rect">
            <a:avLst/>
          </a:prstGeom>
          <a:noFill/>
          <a:ln w="9525">
            <a:noFill/>
            <a:miter lim="800000"/>
            <a:headEnd/>
            <a:tailEnd/>
          </a:ln>
          <a:effectLst/>
        </p:spPr>
        <p:txBody>
          <a:bodyPr wrap="square">
            <a:spAutoFit/>
          </a:bodyPr>
          <a:lstStyle/>
          <a:p>
            <a:pPr algn="ctr" rtl="0">
              <a:lnSpc>
                <a:spcPct val="150000"/>
              </a:lnSpc>
              <a:spcBef>
                <a:spcPts val="0"/>
              </a:spcBef>
            </a:pPr>
            <a:r>
              <a:rPr lang="ar-IQ" sz="2000" b="1" dirty="0" smtClean="0">
                <a:solidFill>
                  <a:schemeClr val="accent1">
                    <a:lumMod val="50000"/>
                  </a:schemeClr>
                </a:solidFill>
              </a:rPr>
              <a:t>المدرس إياد قيس عبد الكريم</a:t>
            </a:r>
            <a:endParaRPr lang="en-US" sz="2000" b="1" dirty="0">
              <a:solidFill>
                <a:schemeClr val="accent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10" grpId="0"/>
      <p:bldP spid="13" grpId="0"/>
      <p:bldP spid="9"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29" y="304800"/>
            <a:ext cx="1527809" cy="1524000"/>
          </a:xfrm>
          <a:prstGeom prst="rect">
            <a:avLst/>
          </a:prstGeom>
        </p:spPr>
      </p:pic>
      <p:sp>
        <p:nvSpPr>
          <p:cNvPr id="15" name="Text Box 12"/>
          <p:cNvSpPr txBox="1">
            <a:spLocks noChangeArrowheads="1"/>
          </p:cNvSpPr>
          <p:nvPr/>
        </p:nvSpPr>
        <p:spPr bwMode="auto">
          <a:xfrm>
            <a:off x="3733800" y="2133600"/>
            <a:ext cx="4783287" cy="923330"/>
          </a:xfrm>
          <a:prstGeom prst="rect">
            <a:avLst/>
          </a:prstGeom>
          <a:noFill/>
          <a:ln w="9525">
            <a:noFill/>
            <a:miter lim="800000"/>
            <a:headEnd/>
            <a:tailEnd/>
          </a:ln>
          <a:effectLst/>
        </p:spPr>
        <p:txBody>
          <a:bodyPr wrap="square">
            <a:spAutoFit/>
          </a:bodyPr>
          <a:lstStyle/>
          <a:p>
            <a:pPr algn="just"/>
            <a:r>
              <a:rPr lang="ar-IQ" sz="5400" dirty="0" smtClean="0"/>
              <a:t>شكراً لإصغائكم ...</a:t>
            </a:r>
            <a:endParaRPr lang="en-US" sz="5400" dirty="0"/>
          </a:p>
        </p:txBody>
      </p:sp>
      <p:sp>
        <p:nvSpPr>
          <p:cNvPr id="13" name="Text Box 12"/>
          <p:cNvSpPr txBox="1">
            <a:spLocks noChangeArrowheads="1"/>
          </p:cNvSpPr>
          <p:nvPr/>
        </p:nvSpPr>
        <p:spPr bwMode="auto">
          <a:xfrm>
            <a:off x="3124200" y="3886200"/>
            <a:ext cx="4783287" cy="923330"/>
          </a:xfrm>
          <a:prstGeom prst="rect">
            <a:avLst/>
          </a:prstGeom>
          <a:noFill/>
          <a:ln w="9525">
            <a:noFill/>
            <a:miter lim="800000"/>
            <a:headEnd/>
            <a:tailEnd/>
          </a:ln>
          <a:effectLst/>
        </p:spPr>
        <p:txBody>
          <a:bodyPr wrap="square">
            <a:spAutoFit/>
          </a:bodyPr>
          <a:lstStyle/>
          <a:p>
            <a:pPr algn="just"/>
            <a:r>
              <a:rPr lang="ar-IQ" sz="5400" dirty="0" smtClean="0"/>
              <a:t>أسئلة ؟</a:t>
            </a:r>
            <a:endParaRPr lang="en-US" sz="5400" dirty="0"/>
          </a:p>
        </p:txBody>
      </p:sp>
    </p:spTree>
    <p:extLst>
      <p:ext uri="{BB962C8B-B14F-4D97-AF65-F5344CB8AC3E}">
        <p14:creationId xmlns:p14="http://schemas.microsoft.com/office/powerpoint/2010/main" val="35522634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091255" cy="1077218"/>
          </a:xfrm>
          <a:prstGeom prst="rect">
            <a:avLst/>
          </a:prstGeom>
          <a:noFill/>
          <a:ln w="9525">
            <a:noFill/>
            <a:miter lim="800000"/>
            <a:headEnd/>
            <a:tailEnd/>
          </a:ln>
          <a:effectLst/>
        </p:spPr>
        <p:txBody>
          <a:bodyPr wrap="square">
            <a:spAutoFit/>
          </a:bodyPr>
          <a:lstStyle/>
          <a:p>
            <a:pPr algn="just" rtl="0"/>
            <a:r>
              <a:rPr lang="en-US" sz="3200" b="1" dirty="0"/>
              <a:t>Microprocessor Architecture and its Operations</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76653" y="2270757"/>
            <a:ext cx="8305800" cy="3539430"/>
          </a:xfrm>
          <a:prstGeom prst="rect">
            <a:avLst/>
          </a:prstGeom>
          <a:noFill/>
          <a:ln w="9525">
            <a:noFill/>
            <a:miter lim="800000"/>
            <a:headEnd/>
            <a:tailEnd/>
          </a:ln>
          <a:effectLst/>
        </p:spPr>
        <p:txBody>
          <a:bodyPr wrap="square">
            <a:spAutoFit/>
          </a:bodyPr>
          <a:lstStyle/>
          <a:p>
            <a:pPr algn="just" rtl="0"/>
            <a:r>
              <a:rPr lang="en-US" sz="2800" dirty="0"/>
              <a:t>The microprocessor is a programmable logic device, designed with registers, flip-flop and timing elements. The microprocessor has a set of instructions, designed internally to manipulate data and communicate with peripherals. </a:t>
            </a:r>
            <a:r>
              <a:rPr lang="en-US" sz="2800" b="1" dirty="0">
                <a:solidFill>
                  <a:srgbClr val="0000FF"/>
                </a:solidFill>
              </a:rPr>
              <a:t>This process of data manipulation and communication is determined by the logic design of the microprocessor, called the architecture.</a:t>
            </a:r>
            <a:endParaRPr lang="en-US" sz="2800" dirty="0">
              <a:solidFill>
                <a:srgbClr val="0000FF"/>
              </a:solidFill>
            </a:endParaRP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615608253"/>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388397"/>
            <a:ext cx="8305800" cy="3970318"/>
          </a:xfrm>
          <a:prstGeom prst="rect">
            <a:avLst/>
          </a:prstGeom>
          <a:noFill/>
          <a:ln w="9525">
            <a:noFill/>
            <a:miter lim="800000"/>
            <a:headEnd/>
            <a:tailEnd/>
          </a:ln>
          <a:effectLst/>
        </p:spPr>
        <p:txBody>
          <a:bodyPr wrap="square">
            <a:spAutoFit/>
          </a:bodyPr>
          <a:lstStyle/>
          <a:p>
            <a:pPr algn="just" rtl="0"/>
            <a:r>
              <a:rPr lang="en-US" sz="2800" dirty="0" smtClean="0"/>
              <a:t>	All </a:t>
            </a:r>
            <a:r>
              <a:rPr lang="en-US" sz="2800" dirty="0"/>
              <a:t>the various functions performed by the microprocessor can be classified in three general categories:</a:t>
            </a:r>
          </a:p>
          <a:p>
            <a:pPr algn="just" rtl="0">
              <a:lnSpc>
                <a:spcPct val="150000"/>
              </a:lnSpc>
            </a:pPr>
            <a:r>
              <a:rPr lang="en-US" sz="2800" dirty="0"/>
              <a:t>1.</a:t>
            </a:r>
            <a:r>
              <a:rPr lang="en-US" sz="2800" dirty="0">
                <a:solidFill>
                  <a:schemeClr val="accent2"/>
                </a:solidFill>
              </a:rPr>
              <a:t> Microprocessor-Initiated Operations.</a:t>
            </a:r>
          </a:p>
          <a:p>
            <a:pPr algn="just" rtl="0">
              <a:lnSpc>
                <a:spcPct val="150000"/>
              </a:lnSpc>
            </a:pPr>
            <a:r>
              <a:rPr lang="en-US" sz="2800" dirty="0"/>
              <a:t>2. </a:t>
            </a:r>
            <a:r>
              <a:rPr lang="en-US" sz="2800" dirty="0">
                <a:solidFill>
                  <a:schemeClr val="accent2"/>
                </a:solidFill>
              </a:rPr>
              <a:t>Internal Data Operation.</a:t>
            </a:r>
          </a:p>
          <a:p>
            <a:pPr algn="just" rtl="0">
              <a:lnSpc>
                <a:spcPct val="150000"/>
              </a:lnSpc>
            </a:pPr>
            <a:r>
              <a:rPr lang="en-US" sz="2800" dirty="0"/>
              <a:t>3. </a:t>
            </a:r>
            <a:r>
              <a:rPr lang="en-US" sz="2800" dirty="0">
                <a:solidFill>
                  <a:schemeClr val="accent2"/>
                </a:solidFill>
              </a:rPr>
              <a:t>Peripheral (externally Initiated) Operation.</a:t>
            </a:r>
          </a:p>
          <a:p>
            <a:pPr algn="just" rtl="0">
              <a:lnSpc>
                <a:spcPct val="150000"/>
              </a:lnSpc>
            </a:pPr>
            <a:r>
              <a:rPr lang="en-US" sz="2800" b="1" dirty="0" smtClean="0"/>
              <a:t>.</a:t>
            </a:r>
            <a:r>
              <a:rPr lang="en-US" sz="2800" dirty="0" smtClean="0"/>
              <a:t> </a:t>
            </a:r>
            <a:endParaRPr lang="en-US" sz="28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75242179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a:t>Microprocessor-Initiated Operations and 8085 Bus and Organization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388397"/>
            <a:ext cx="8305800" cy="3416320"/>
          </a:xfrm>
          <a:prstGeom prst="rect">
            <a:avLst/>
          </a:prstGeom>
          <a:noFill/>
          <a:ln w="9525">
            <a:noFill/>
            <a:miter lim="800000"/>
            <a:headEnd/>
            <a:tailEnd/>
          </a:ln>
          <a:effectLst/>
        </p:spPr>
        <p:txBody>
          <a:bodyPr wrap="square">
            <a:spAutoFit/>
          </a:bodyPr>
          <a:lstStyle/>
          <a:p>
            <a:pPr algn="just" rtl="0">
              <a:lnSpc>
                <a:spcPct val="150000"/>
              </a:lnSpc>
            </a:pPr>
            <a:r>
              <a:rPr lang="en-US" sz="2400" b="1" dirty="0" smtClean="0"/>
              <a:t>	</a:t>
            </a:r>
            <a:r>
              <a:rPr lang="en-US" sz="2400" b="1" dirty="0"/>
              <a:t>The microprocessor performs primarily four operations:</a:t>
            </a:r>
          </a:p>
          <a:p>
            <a:pPr marL="457200" lvl="0" indent="-457200" algn="just" rtl="0">
              <a:lnSpc>
                <a:spcPct val="150000"/>
              </a:lnSpc>
              <a:buFont typeface="+mj-lt"/>
              <a:buAutoNum type="arabicPeriod"/>
            </a:pPr>
            <a:r>
              <a:rPr lang="en-US" sz="2400" b="1" dirty="0">
                <a:solidFill>
                  <a:srgbClr val="0000FF"/>
                </a:solidFill>
              </a:rPr>
              <a:t>Memory Read.</a:t>
            </a:r>
          </a:p>
          <a:p>
            <a:pPr marL="457200" lvl="0" indent="-457200" algn="just" rtl="0">
              <a:lnSpc>
                <a:spcPct val="150000"/>
              </a:lnSpc>
              <a:buFont typeface="+mj-lt"/>
              <a:buAutoNum type="arabicPeriod"/>
            </a:pPr>
            <a:r>
              <a:rPr lang="en-US" sz="2400" b="1" dirty="0">
                <a:solidFill>
                  <a:srgbClr val="0000FF"/>
                </a:solidFill>
              </a:rPr>
              <a:t>Memory Write.</a:t>
            </a:r>
          </a:p>
          <a:p>
            <a:pPr marL="457200" lvl="0" indent="-457200" algn="just" rtl="0">
              <a:lnSpc>
                <a:spcPct val="150000"/>
              </a:lnSpc>
              <a:buFont typeface="+mj-lt"/>
              <a:buAutoNum type="arabicPeriod"/>
            </a:pPr>
            <a:r>
              <a:rPr lang="en-US" sz="2400" b="1" dirty="0">
                <a:solidFill>
                  <a:srgbClr val="0000FF"/>
                </a:solidFill>
              </a:rPr>
              <a:t>I/O Read.</a:t>
            </a:r>
          </a:p>
          <a:p>
            <a:pPr marL="457200" lvl="0" indent="-457200" algn="just" rtl="0">
              <a:lnSpc>
                <a:spcPct val="150000"/>
              </a:lnSpc>
              <a:buFont typeface="+mj-lt"/>
              <a:buAutoNum type="arabicPeriod"/>
            </a:pPr>
            <a:r>
              <a:rPr lang="en-US" sz="2400" b="1" dirty="0">
                <a:solidFill>
                  <a:srgbClr val="0000FF"/>
                </a:solidFill>
              </a:rPr>
              <a:t>I/O Write.</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26516055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027935"/>
            <a:ext cx="8305800" cy="3970318"/>
          </a:xfrm>
          <a:prstGeom prst="rect">
            <a:avLst/>
          </a:prstGeom>
          <a:noFill/>
          <a:ln w="9525">
            <a:noFill/>
            <a:miter lim="800000"/>
            <a:headEnd/>
            <a:tailEnd/>
          </a:ln>
          <a:effectLst/>
        </p:spPr>
        <p:txBody>
          <a:bodyPr wrap="square">
            <a:spAutoFit/>
          </a:bodyPr>
          <a:lstStyle/>
          <a:p>
            <a:pPr algn="just" rtl="0">
              <a:lnSpc>
                <a:spcPct val="150000"/>
              </a:lnSpc>
            </a:pPr>
            <a:r>
              <a:rPr lang="en-US" sz="2400" dirty="0" smtClean="0"/>
              <a:t>	</a:t>
            </a:r>
            <a:r>
              <a:rPr lang="en-US" dirty="0"/>
              <a:t>All these operations are part of the communication process between the MPU and peripheral devices (including memory). To communicate with a peripheral (or a memory location), the MPU need to perform the following steps: </a:t>
            </a:r>
          </a:p>
          <a:p>
            <a:pPr algn="just" rtl="0">
              <a:lnSpc>
                <a:spcPct val="150000"/>
              </a:lnSpc>
            </a:pPr>
            <a:r>
              <a:rPr lang="en-US" dirty="0"/>
              <a:t>Step 1: Identify the peripheral or the memory location </a:t>
            </a:r>
            <a:r>
              <a:rPr lang="en-US" b="1" dirty="0"/>
              <a:t>(with its address)</a:t>
            </a:r>
            <a:r>
              <a:rPr lang="en-US" dirty="0"/>
              <a:t>.</a:t>
            </a:r>
          </a:p>
          <a:p>
            <a:pPr algn="just" rtl="0">
              <a:lnSpc>
                <a:spcPct val="150000"/>
              </a:lnSpc>
            </a:pPr>
            <a:r>
              <a:rPr lang="en-US" dirty="0"/>
              <a:t>Step 2: Transfer data.</a:t>
            </a:r>
          </a:p>
          <a:p>
            <a:pPr algn="just" rtl="0">
              <a:lnSpc>
                <a:spcPct val="150000"/>
              </a:lnSpc>
            </a:pPr>
            <a:r>
              <a:rPr lang="en-US" dirty="0"/>
              <a:t>Step 3: Provide timing or synchronization signals.</a:t>
            </a:r>
          </a:p>
          <a:p>
            <a:pPr algn="just" rtl="0">
              <a:lnSpc>
                <a:spcPct val="150000"/>
              </a:lnSpc>
            </a:pPr>
            <a:r>
              <a:rPr lang="en-US" dirty="0"/>
              <a:t>The 8085 MPU performs these, functions using three sets of communication lines called buses: the address bus, the data bus, and the control bus </a:t>
            </a:r>
            <a:r>
              <a:rPr lang="en-US" dirty="0" smtClean="0"/>
              <a:t>        Figure . </a:t>
            </a:r>
            <a:r>
              <a:rPr lang="en-US" dirty="0"/>
              <a:t>These buses arc shown as one group, called the system bus.</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58142611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33401" y="685800"/>
            <a:ext cx="8229600" cy="5105400"/>
            <a:chOff x="0" y="0"/>
            <a:chExt cx="6145529" cy="3159761"/>
          </a:xfrm>
        </p:grpSpPr>
        <p:grpSp>
          <p:nvGrpSpPr>
            <p:cNvPr id="5" name="Group 4"/>
            <p:cNvGrpSpPr/>
            <p:nvPr/>
          </p:nvGrpSpPr>
          <p:grpSpPr>
            <a:xfrm>
              <a:off x="0" y="0"/>
              <a:ext cx="6145529" cy="3159761"/>
              <a:chOff x="0" y="0"/>
              <a:chExt cx="6145529" cy="3159761"/>
            </a:xfrm>
          </p:grpSpPr>
          <p:grpSp>
            <p:nvGrpSpPr>
              <p:cNvPr id="7" name="Group 6"/>
              <p:cNvGrpSpPr/>
              <p:nvPr/>
            </p:nvGrpSpPr>
            <p:grpSpPr>
              <a:xfrm>
                <a:off x="0" y="0"/>
                <a:ext cx="6145529" cy="3159761"/>
                <a:chOff x="0" y="0"/>
                <a:chExt cx="6145529" cy="3159761"/>
              </a:xfrm>
            </p:grpSpPr>
            <p:grpSp>
              <p:nvGrpSpPr>
                <p:cNvPr id="9" name="Group 8"/>
                <p:cNvGrpSpPr/>
                <p:nvPr/>
              </p:nvGrpSpPr>
              <p:grpSpPr>
                <a:xfrm>
                  <a:off x="0" y="0"/>
                  <a:ext cx="6145529" cy="3159761"/>
                  <a:chOff x="0" y="0"/>
                  <a:chExt cx="6145529" cy="3159761"/>
                </a:xfrm>
              </p:grpSpPr>
              <p:grpSp>
                <p:nvGrpSpPr>
                  <p:cNvPr id="11" name="Group 10"/>
                  <p:cNvGrpSpPr/>
                  <p:nvPr/>
                </p:nvGrpSpPr>
                <p:grpSpPr>
                  <a:xfrm>
                    <a:off x="0" y="0"/>
                    <a:ext cx="6145529" cy="3159761"/>
                    <a:chOff x="0" y="0"/>
                    <a:chExt cx="6145529" cy="3159761"/>
                  </a:xfrm>
                </p:grpSpPr>
                <p:grpSp>
                  <p:nvGrpSpPr>
                    <p:cNvPr id="13" name="Group 12"/>
                    <p:cNvGrpSpPr/>
                    <p:nvPr/>
                  </p:nvGrpSpPr>
                  <p:grpSpPr>
                    <a:xfrm>
                      <a:off x="0" y="0"/>
                      <a:ext cx="6145529" cy="3159761"/>
                      <a:chOff x="0" y="0"/>
                      <a:chExt cx="6145529" cy="3159761"/>
                    </a:xfrm>
                  </p:grpSpPr>
                  <p:grpSp>
                    <p:nvGrpSpPr>
                      <p:cNvPr id="15" name="Group 14"/>
                      <p:cNvGrpSpPr/>
                      <p:nvPr/>
                    </p:nvGrpSpPr>
                    <p:grpSpPr>
                      <a:xfrm>
                        <a:off x="0" y="0"/>
                        <a:ext cx="6145529" cy="3159761"/>
                        <a:chOff x="0" y="0"/>
                        <a:chExt cx="6145529" cy="3159889"/>
                      </a:xfrm>
                    </p:grpSpPr>
                    <p:grpSp>
                      <p:nvGrpSpPr>
                        <p:cNvPr id="17" name="Group 16"/>
                        <p:cNvGrpSpPr/>
                        <p:nvPr/>
                      </p:nvGrpSpPr>
                      <p:grpSpPr>
                        <a:xfrm>
                          <a:off x="0" y="0"/>
                          <a:ext cx="6145529" cy="3159889"/>
                          <a:chOff x="0" y="0"/>
                          <a:chExt cx="6145529" cy="3159889"/>
                        </a:xfrm>
                      </p:grpSpPr>
                      <p:grpSp>
                        <p:nvGrpSpPr>
                          <p:cNvPr id="19" name="Group 18"/>
                          <p:cNvGrpSpPr/>
                          <p:nvPr/>
                        </p:nvGrpSpPr>
                        <p:grpSpPr>
                          <a:xfrm>
                            <a:off x="0" y="0"/>
                            <a:ext cx="6145529" cy="3159889"/>
                            <a:chOff x="0" y="0"/>
                            <a:chExt cx="6145529" cy="3159889"/>
                          </a:xfrm>
                        </p:grpSpPr>
                        <p:grpSp>
                          <p:nvGrpSpPr>
                            <p:cNvPr id="21" name="Group 20"/>
                            <p:cNvGrpSpPr/>
                            <p:nvPr/>
                          </p:nvGrpSpPr>
                          <p:grpSpPr>
                            <a:xfrm>
                              <a:off x="0" y="0"/>
                              <a:ext cx="6145529" cy="3159889"/>
                              <a:chOff x="0" y="0"/>
                              <a:chExt cx="6145529" cy="3159889"/>
                            </a:xfrm>
                          </p:grpSpPr>
                          <p:grpSp>
                            <p:nvGrpSpPr>
                              <p:cNvPr id="23" name="Group 22"/>
                              <p:cNvGrpSpPr/>
                              <p:nvPr/>
                            </p:nvGrpSpPr>
                            <p:grpSpPr>
                              <a:xfrm>
                                <a:off x="0" y="0"/>
                                <a:ext cx="6145529" cy="3159889"/>
                                <a:chOff x="0" y="0"/>
                                <a:chExt cx="6145529" cy="3159889"/>
                              </a:xfrm>
                            </p:grpSpPr>
                            <p:grpSp>
                              <p:nvGrpSpPr>
                                <p:cNvPr id="27" name="Group 26"/>
                                <p:cNvGrpSpPr/>
                                <p:nvPr/>
                              </p:nvGrpSpPr>
                              <p:grpSpPr>
                                <a:xfrm>
                                  <a:off x="0" y="0"/>
                                  <a:ext cx="6145529" cy="3159889"/>
                                  <a:chOff x="0" y="0"/>
                                  <a:chExt cx="6145529" cy="3159889"/>
                                </a:xfrm>
                              </p:grpSpPr>
                              <p:grpSp>
                                <p:nvGrpSpPr>
                                  <p:cNvPr id="29" name="Group 28"/>
                                  <p:cNvGrpSpPr/>
                                  <p:nvPr/>
                                </p:nvGrpSpPr>
                                <p:grpSpPr>
                                  <a:xfrm>
                                    <a:off x="0" y="0"/>
                                    <a:ext cx="6145529" cy="3159889"/>
                                    <a:chOff x="0" y="0"/>
                                    <a:chExt cx="6145529" cy="3159889"/>
                                  </a:xfrm>
                                </p:grpSpPr>
                                <p:grpSp>
                                  <p:nvGrpSpPr>
                                    <p:cNvPr id="31" name="Group 30"/>
                                    <p:cNvGrpSpPr/>
                                    <p:nvPr/>
                                  </p:nvGrpSpPr>
                                  <p:grpSpPr>
                                    <a:xfrm>
                                      <a:off x="0" y="127321"/>
                                      <a:ext cx="6145529" cy="3032568"/>
                                      <a:chOff x="0" y="-1"/>
                                      <a:chExt cx="6146157" cy="3033660"/>
                                    </a:xfrm>
                                  </p:grpSpPr>
                                  <p:sp>
                                    <p:nvSpPr>
                                      <p:cNvPr id="34" name="Rectangle 33"/>
                                      <p:cNvSpPr/>
                                      <p:nvPr/>
                                    </p:nvSpPr>
                                    <p:spPr>
                                      <a:xfrm>
                                        <a:off x="1331088" y="578734"/>
                                        <a:ext cx="1076325" cy="7283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600">
                                            <a:solidFill>
                                              <a:srgbClr val="000000"/>
                                            </a:solidFill>
                                            <a:effectLst/>
                                            <a:latin typeface="Arial Unicode MS" panose="020B0604020202020204" pitchFamily="34" charset="-128"/>
                                            <a:ea typeface="Arial Unicode MS" panose="020B0604020202020204" pitchFamily="34" charset="-128"/>
                                          </a:rPr>
                                          <a:t>Memory</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35" name="Rectangle 34"/>
                                      <p:cNvSpPr/>
                                      <p:nvPr/>
                                    </p:nvSpPr>
                                    <p:spPr>
                                      <a:xfrm>
                                        <a:off x="2835797" y="578734"/>
                                        <a:ext cx="1076325" cy="7283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Arial Unicode MS" panose="020B0604020202020204" pitchFamily="34" charset="-128"/>
                                            <a:ea typeface="Arial Unicode MS" panose="020B0604020202020204" pitchFamily="34" charset="-128"/>
                                          </a:rPr>
                                          <a:t>Input</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36" name="Rectangle 35"/>
                                      <p:cNvSpPr/>
                                      <p:nvPr/>
                                    </p:nvSpPr>
                                    <p:spPr>
                                      <a:xfrm>
                                        <a:off x="4352081" y="902825"/>
                                        <a:ext cx="1076325" cy="7283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Arial Unicode MS" panose="020B0604020202020204" pitchFamily="34" charset="-128"/>
                                            <a:ea typeface="Arial Unicode MS" panose="020B0604020202020204" pitchFamily="34" charset="-128"/>
                                          </a:rPr>
                                          <a:t>Output</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37" name="Rectangle 36"/>
                                      <p:cNvSpPr/>
                                      <p:nvPr/>
                                    </p:nvSpPr>
                                    <p:spPr>
                                      <a:xfrm>
                                        <a:off x="0" y="-1"/>
                                        <a:ext cx="1145893" cy="30336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800">
                                            <a:solidFill>
                                              <a:srgbClr val="000000"/>
                                            </a:solidFill>
                                            <a:effectLst/>
                                            <a:latin typeface="Arial Unicode MS" panose="020B0604020202020204" pitchFamily="34" charset="-128"/>
                                            <a:ea typeface="Arial Unicode MS" panose="020B0604020202020204" pitchFamily="34" charset="-128"/>
                                          </a:rPr>
                                          <a:t>8085</a:t>
                                        </a:r>
                                        <a:endParaRPr lang="en-US" sz="1200">
                                          <a:solidFill>
                                            <a:srgbClr val="000000"/>
                                          </a:solidFill>
                                          <a:effectLst/>
                                          <a:latin typeface="Arial Unicode MS" panose="020B0604020202020204" pitchFamily="34" charset="-128"/>
                                          <a:ea typeface="Arial Unicode MS" panose="020B0604020202020204" pitchFamily="34" charset="-128"/>
                                        </a:endParaRPr>
                                      </a:p>
                                      <a:p>
                                        <a:pPr algn="ctr">
                                          <a:spcAft>
                                            <a:spcPts val="0"/>
                                          </a:spcAft>
                                        </a:pPr>
                                        <a:r>
                                          <a:rPr lang="en-US" sz="1800">
                                            <a:solidFill>
                                              <a:srgbClr val="000000"/>
                                            </a:solidFill>
                                            <a:effectLst/>
                                            <a:latin typeface="Arial Unicode MS" panose="020B0604020202020204" pitchFamily="34" charset="-128"/>
                                            <a:ea typeface="Arial Unicode MS" panose="020B0604020202020204" pitchFamily="34" charset="-128"/>
                                          </a:rPr>
                                          <a:t>MPU</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38" name="Right Arrow 37"/>
                                      <p:cNvSpPr/>
                                      <p:nvPr/>
                                    </p:nvSpPr>
                                    <p:spPr>
                                      <a:xfrm rot="5400000">
                                        <a:off x="1712437" y="300321"/>
                                        <a:ext cx="244206" cy="285935"/>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39" name="Right Arrow 38"/>
                                      <p:cNvSpPr/>
                                      <p:nvPr/>
                                    </p:nvSpPr>
                                    <p:spPr>
                                      <a:xfrm rot="10800000">
                                        <a:off x="3946967" y="590309"/>
                                        <a:ext cx="2199190"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0" name="Right Arrow 39"/>
                                      <p:cNvSpPr/>
                                      <p:nvPr/>
                                    </p:nvSpPr>
                                    <p:spPr>
                                      <a:xfrm rot="16200000" flipV="1">
                                        <a:off x="1324861" y="1846345"/>
                                        <a:ext cx="134787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1" name="Right Arrow 40"/>
                                      <p:cNvSpPr/>
                                      <p:nvPr/>
                                    </p:nvSpPr>
                                    <p:spPr>
                                      <a:xfrm rot="5400000">
                                        <a:off x="4822576" y="470473"/>
                                        <a:ext cx="584282"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2" name="Right Arrow 41"/>
                                      <p:cNvSpPr/>
                                      <p:nvPr/>
                                    </p:nvSpPr>
                                    <p:spPr>
                                      <a:xfrm>
                                        <a:off x="1145892" y="11575"/>
                                        <a:ext cx="4930056" cy="405263"/>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3" name="Right Arrow 42"/>
                                      <p:cNvSpPr/>
                                      <p:nvPr/>
                                    </p:nvSpPr>
                                    <p:spPr>
                                      <a:xfrm>
                                        <a:off x="5429449" y="1076445"/>
                                        <a:ext cx="67132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4" name="Right Arrow 43"/>
                                      <p:cNvSpPr/>
                                      <p:nvPr/>
                                    </p:nvSpPr>
                                    <p:spPr>
                                      <a:xfrm rot="10800000">
                                        <a:off x="1145893" y="1932094"/>
                                        <a:ext cx="2141220" cy="568357"/>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5" name="Right Arrow 44"/>
                                      <p:cNvSpPr/>
                                      <p:nvPr/>
                                    </p:nvSpPr>
                                    <p:spPr>
                                      <a:xfrm rot="16200000" flipV="1">
                                        <a:off x="4378209" y="1744552"/>
                                        <a:ext cx="46304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6" name="Up-Down Arrow 45"/>
                                      <p:cNvSpPr/>
                                      <p:nvPr/>
                                    </p:nvSpPr>
                                    <p:spPr>
                                      <a:xfrm>
                                        <a:off x="1527876" y="1330047"/>
                                        <a:ext cx="243068" cy="736632"/>
                                      </a:xfrm>
                                      <a:prstGeom prst="up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7" name="Right Arrow 46"/>
                                      <p:cNvSpPr/>
                                      <p:nvPr/>
                                    </p:nvSpPr>
                                    <p:spPr>
                                      <a:xfrm rot="5400000">
                                        <a:off x="2636454" y="1525677"/>
                                        <a:ext cx="718904"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8" name="Right Arrow 47"/>
                                      <p:cNvSpPr/>
                                      <p:nvPr/>
                                    </p:nvSpPr>
                                    <p:spPr>
                                      <a:xfrm rot="16200000" flipV="1">
                                        <a:off x="3010335" y="1850778"/>
                                        <a:ext cx="1362163"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49" name="Right Arrow 48"/>
                                      <p:cNvSpPr/>
                                      <p:nvPr/>
                                    </p:nvSpPr>
                                    <p:spPr>
                                      <a:xfrm rot="16200000" flipV="1">
                                        <a:off x="4626558" y="2005158"/>
                                        <a:ext cx="1029706" cy="285750"/>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50" name="Rectangle 49"/>
                                      <p:cNvSpPr/>
                                      <p:nvPr/>
                                    </p:nvSpPr>
                                    <p:spPr>
                                      <a:xfrm rot="10800000">
                                        <a:off x="1145891" y="2662679"/>
                                        <a:ext cx="2315281" cy="2088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51" name="Right Arrow 50"/>
                                      <p:cNvSpPr/>
                                      <p:nvPr/>
                                    </p:nvSpPr>
                                    <p:spPr>
                                      <a:xfrm>
                                        <a:off x="3125164" y="1931809"/>
                                        <a:ext cx="2997843" cy="569223"/>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sp>
                                    <p:nvSpPr>
                                      <p:cNvPr id="52" name="Right Arrow 51"/>
                                      <p:cNvSpPr/>
                                      <p:nvPr/>
                                    </p:nvSpPr>
                                    <p:spPr>
                                      <a:xfrm>
                                        <a:off x="3125164" y="2557301"/>
                                        <a:ext cx="2997835" cy="418464"/>
                                      </a:xfrm>
                                      <a:prstGeom prs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grpSp>
                                <p:sp>
                                  <p:nvSpPr>
                                    <p:cNvPr id="32" name="Rectangle 31"/>
                                    <p:cNvSpPr/>
                                    <p:nvPr/>
                                  </p:nvSpPr>
                                  <p:spPr>
                                    <a:xfrm>
                                      <a:off x="717630" y="0"/>
                                      <a:ext cx="508523" cy="682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A</a:t>
                                      </a:r>
                                      <a:r>
                                        <a:rPr lang="en-US" sz="1200" baseline="-25000">
                                          <a:solidFill>
                                            <a:srgbClr val="000000"/>
                                          </a:solidFill>
                                          <a:effectLst/>
                                          <a:latin typeface="Arial Unicode MS" panose="020B0604020202020204" pitchFamily="34" charset="-128"/>
                                          <a:ea typeface="Arial Unicode MS" panose="020B0604020202020204" pitchFamily="34" charset="-128"/>
                                        </a:rPr>
                                        <a:t>15</a:t>
                                      </a:r>
                                      <a:endParaRPr lang="en-US" sz="1200">
                                        <a:solidFill>
                                          <a:srgbClr val="000000"/>
                                        </a:solidFill>
                                        <a:effectLst/>
                                        <a:latin typeface="Arial Unicode MS" panose="020B0604020202020204" pitchFamily="34" charset="-128"/>
                                        <a:ea typeface="Arial Unicode MS" panose="020B0604020202020204" pitchFamily="34" charset="-128"/>
                                      </a:endParaRPr>
                                    </a:p>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A</a:t>
                                      </a:r>
                                      <a:r>
                                        <a:rPr lang="en-US" sz="1200" baseline="-25000">
                                          <a:solidFill>
                                            <a:srgbClr val="000000"/>
                                          </a:solidFill>
                                          <a:effectLst/>
                                          <a:latin typeface="Arial Unicode MS" panose="020B0604020202020204" pitchFamily="34" charset="-128"/>
                                          <a:ea typeface="Arial Unicode MS" panose="020B0604020202020204" pitchFamily="34" charset="-128"/>
                                        </a:rPr>
                                        <a:t>0</a:t>
                                      </a:r>
                                      <a:endParaRPr lang="en-US" sz="1200">
                                        <a:solidFill>
                                          <a:srgbClr val="000000"/>
                                        </a:solidFill>
                                        <a:effectLst/>
                                        <a:latin typeface="Arial Unicode MS" panose="020B0604020202020204" pitchFamily="34" charset="-128"/>
                                        <a:ea typeface="Arial Unicode MS" panose="020B0604020202020204" pitchFamily="34" charset="-128"/>
                                      </a:endParaRPr>
                                    </a:p>
                                  </p:txBody>
                                </p:sp>
                                <p:sp>
                                  <p:nvSpPr>
                                    <p:cNvPr id="33" name="Rectangle 32"/>
                                    <p:cNvSpPr/>
                                    <p:nvPr/>
                                  </p:nvSpPr>
                                  <p:spPr>
                                    <a:xfrm>
                                      <a:off x="717630" y="1956121"/>
                                      <a:ext cx="508523" cy="682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D</a:t>
                                      </a:r>
                                      <a:r>
                                        <a:rPr lang="en-US" sz="1200" baseline="-25000">
                                          <a:solidFill>
                                            <a:srgbClr val="000000"/>
                                          </a:solidFill>
                                          <a:effectLst/>
                                          <a:latin typeface="Arial Unicode MS" panose="020B0604020202020204" pitchFamily="34" charset="-128"/>
                                          <a:ea typeface="Arial Unicode MS" panose="020B0604020202020204" pitchFamily="34" charset="-128"/>
                                        </a:rPr>
                                        <a:t>7</a:t>
                                      </a:r>
                                      <a:endParaRPr lang="en-US" sz="1200">
                                        <a:solidFill>
                                          <a:srgbClr val="000000"/>
                                        </a:solidFill>
                                        <a:effectLst/>
                                        <a:latin typeface="Arial Unicode MS" panose="020B0604020202020204" pitchFamily="34" charset="-128"/>
                                        <a:ea typeface="Arial Unicode MS" panose="020B0604020202020204" pitchFamily="34" charset="-128"/>
                                      </a:endParaRPr>
                                    </a:p>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D</a:t>
                                      </a:r>
                                      <a:r>
                                        <a:rPr lang="en-US" sz="1200" baseline="-25000">
                                          <a:solidFill>
                                            <a:srgbClr val="000000"/>
                                          </a:solidFill>
                                          <a:effectLst/>
                                          <a:latin typeface="Arial Unicode MS" panose="020B0604020202020204" pitchFamily="34" charset="-128"/>
                                          <a:ea typeface="Arial Unicode MS" panose="020B0604020202020204" pitchFamily="34" charset="-128"/>
                                        </a:rPr>
                                        <a:t>0</a:t>
                                      </a:r>
                                      <a:endParaRPr lang="en-US" sz="1200">
                                        <a:solidFill>
                                          <a:srgbClr val="000000"/>
                                        </a:solidFill>
                                        <a:effectLst/>
                                        <a:latin typeface="Arial Unicode MS" panose="020B0604020202020204" pitchFamily="34" charset="-128"/>
                                        <a:ea typeface="Arial Unicode MS" panose="020B0604020202020204" pitchFamily="34" charset="-128"/>
                                      </a:endParaRPr>
                                    </a:p>
                                  </p:txBody>
                                </p:sp>
                              </p:grpSp>
                              <p:cxnSp>
                                <p:nvCxnSpPr>
                                  <p:cNvPr id="30" name="Straight Connector 29"/>
                                  <p:cNvCxnSpPr/>
                                  <p:nvPr/>
                                </p:nvCxnSpPr>
                                <p:spPr>
                                  <a:xfrm>
                                    <a:off x="1778000" y="447675"/>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8" name="Straight Connector 27"/>
                                <p:cNvCxnSpPr/>
                                <p:nvPr/>
                              </p:nvCxnSpPr>
                              <p:spPr>
                                <a:xfrm>
                                  <a:off x="5057775" y="431800"/>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3241675" y="441325"/>
                                <a:ext cx="285894" cy="247544"/>
                                <a:chOff x="0" y="0"/>
                                <a:chExt cx="285894" cy="247544"/>
                              </a:xfrm>
                            </p:grpSpPr>
                            <p:sp>
                              <p:nvSpPr>
                                <p:cNvPr id="25" name="Right Arrow 24"/>
                                <p:cNvSpPr/>
                                <p:nvPr/>
                              </p:nvSpPr>
                              <p:spPr>
                                <a:xfrm rot="5400000">
                                  <a:off x="20888" y="-17462"/>
                                  <a:ext cx="244118" cy="285894"/>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endParaRPr lang="en-US"/>
                                </a:p>
                              </p:txBody>
                            </p:sp>
                            <p:cxnSp>
                              <p:nvCxnSpPr>
                                <p:cNvPr id="26" name="Straight Connector 25"/>
                                <p:cNvCxnSpPr/>
                                <p:nvPr/>
                              </p:nvCxnSpPr>
                              <p:spPr>
                                <a:xfrm>
                                  <a:off x="85976" y="0"/>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grpSp>
                        <p:cxnSp>
                          <p:nvCxnSpPr>
                            <p:cNvPr id="22" name="Straight Connector 21"/>
                            <p:cNvCxnSpPr/>
                            <p:nvPr/>
                          </p:nvCxnSpPr>
                          <p:spPr>
                            <a:xfrm>
                              <a:off x="1939925" y="2781300"/>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20" name="Straight Connector 19"/>
                          <p:cNvCxnSpPr/>
                          <p:nvPr/>
                        </p:nvCxnSpPr>
                        <p:spPr>
                          <a:xfrm flipH="1" flipV="1">
                            <a:off x="3124204" y="2216060"/>
                            <a:ext cx="0" cy="25200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8" name="Straight Connector 17"/>
                        <p:cNvCxnSpPr/>
                        <p:nvPr/>
                      </p:nvCxnSpPr>
                      <p:spPr>
                        <a:xfrm>
                          <a:off x="3635375" y="2797175"/>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6" name="Straight Connector 15"/>
                      <p:cNvCxnSpPr/>
                      <p:nvPr/>
                    </p:nvCxnSpPr>
                    <p:spPr>
                      <a:xfrm flipV="1">
                        <a:off x="3121025" y="2800350"/>
                        <a:ext cx="3179" cy="180981"/>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4" name="Straight Connector 13"/>
                    <p:cNvCxnSpPr/>
                    <p:nvPr/>
                  </p:nvCxnSpPr>
                  <p:spPr>
                    <a:xfrm>
                      <a:off x="5083175" y="2787650"/>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p:nvCxnSpPr>
                <p:spPr>
                  <a:xfrm>
                    <a:off x="4552950" y="2184400"/>
                    <a:ext cx="115200" cy="15"/>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3277456" y="113016"/>
                  <a:ext cx="1623317" cy="452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Address Bus</a:t>
                  </a:r>
                </a:p>
              </p:txBody>
            </p:sp>
          </p:grpSp>
          <p:sp>
            <p:nvSpPr>
              <p:cNvPr id="8" name="Rectangle 7"/>
              <p:cNvSpPr/>
              <p:nvPr/>
            </p:nvSpPr>
            <p:spPr>
              <a:xfrm>
                <a:off x="3431568" y="2126751"/>
                <a:ext cx="1623317" cy="452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Data Bus</a:t>
                </a:r>
              </a:p>
            </p:txBody>
          </p:sp>
        </p:grpSp>
        <p:sp>
          <p:nvSpPr>
            <p:cNvPr id="6" name="Rectangle 5"/>
            <p:cNvSpPr/>
            <p:nvPr/>
          </p:nvSpPr>
          <p:spPr>
            <a:xfrm>
              <a:off x="2054831" y="2661007"/>
              <a:ext cx="1623317" cy="4520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en-US" sz="1200">
                  <a:solidFill>
                    <a:srgbClr val="000000"/>
                  </a:solidFill>
                  <a:effectLst/>
                  <a:latin typeface="Arial Unicode MS" panose="020B0604020202020204" pitchFamily="34" charset="-128"/>
                  <a:ea typeface="Arial Unicode MS" panose="020B0604020202020204" pitchFamily="34" charset="-128"/>
                </a:rPr>
                <a:t>Control Bus</a:t>
              </a:r>
            </a:p>
          </p:txBody>
        </p:sp>
      </p:grpSp>
    </p:spTree>
    <p:extLst>
      <p:ext uri="{BB962C8B-B14F-4D97-AF65-F5344CB8AC3E}">
        <p14:creationId xmlns:p14="http://schemas.microsoft.com/office/powerpoint/2010/main" val="3238430597"/>
      </p:ext>
    </p:extLst>
  </p:cSld>
  <p:clrMapOvr>
    <a:masterClrMapping/>
  </p:clrMapOvr>
  <mc:AlternateContent xmlns:mc="http://schemas.openxmlformats.org/markup-compatibility/2006">
    <mc:Choice xmlns:p14="http://schemas.microsoft.com/office/powerpoint/2010/main" Requires="p14">
      <p:transition spd="slow" p14:dur="1250">
        <p:wheel spokes="8"/>
      </p:transition>
    </mc:Choice>
    <mc:Fallback>
      <p:transition spd="slow">
        <p:wheel spokes="8"/>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4119147" cy="830997"/>
          </a:xfrm>
          <a:prstGeom prst="rect">
            <a:avLst/>
          </a:prstGeom>
          <a:noFill/>
          <a:ln w="9525">
            <a:noFill/>
            <a:miter lim="800000"/>
            <a:headEnd/>
            <a:tailEnd/>
          </a:ln>
          <a:effectLst/>
        </p:spPr>
        <p:txBody>
          <a:bodyPr wrap="square">
            <a:spAutoFit/>
          </a:bodyPr>
          <a:lstStyle/>
          <a:p>
            <a:pPr algn="l" rtl="0">
              <a:lnSpc>
                <a:spcPct val="150000"/>
              </a:lnSpc>
            </a:pPr>
            <a:r>
              <a:rPr lang="en-US" sz="3200" b="1" dirty="0"/>
              <a:t>	Address Bus</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323987"/>
          </a:xfrm>
          <a:prstGeom prst="rect">
            <a:avLst/>
          </a:prstGeom>
          <a:noFill/>
          <a:ln w="9525">
            <a:noFill/>
            <a:miter lim="800000"/>
            <a:headEnd/>
            <a:tailEnd/>
          </a:ln>
          <a:effectLst/>
        </p:spPr>
        <p:txBody>
          <a:bodyPr wrap="square">
            <a:spAutoFit/>
          </a:bodyPr>
          <a:lstStyle/>
          <a:p>
            <a:pPr algn="just" rtl="0">
              <a:lnSpc>
                <a:spcPct val="150000"/>
              </a:lnSpc>
            </a:pPr>
            <a:r>
              <a:rPr lang="en-US" sz="2000" dirty="0" smtClean="0"/>
              <a:t>The </a:t>
            </a:r>
            <a:r>
              <a:rPr lang="en-US" sz="2000" dirty="0"/>
              <a:t>address bus is a group of 16 lines generally identified as </a:t>
            </a:r>
            <a:r>
              <a:rPr lang="en-US" sz="2000" dirty="0" err="1"/>
              <a:t>A</a:t>
            </a:r>
            <a:r>
              <a:rPr lang="en-US" sz="2000" baseline="-25000" dirty="0" err="1"/>
              <a:t>o</a:t>
            </a:r>
            <a:r>
              <a:rPr lang="en-US" sz="2000" dirty="0"/>
              <a:t> to A</a:t>
            </a:r>
            <a:r>
              <a:rPr lang="en-US" sz="2000" baseline="-25000" dirty="0"/>
              <a:t>15</a:t>
            </a:r>
            <a:r>
              <a:rPr lang="en-US" sz="2000" dirty="0"/>
              <a:t>. The address bus is unidirectional: bits flow in one direction—from the MPU to peripheral devices. The MPU uses the address bus to perform the first function: identifying a peripheral or a memory location (Step 1).</a:t>
            </a:r>
          </a:p>
          <a:p>
            <a:pPr algn="just" rtl="0">
              <a:lnSpc>
                <a:spcPct val="150000"/>
              </a:lnSpc>
            </a:pPr>
            <a:r>
              <a:rPr lang="en-US" sz="2000" dirty="0"/>
              <a:t>In a computer system, each peripheral or memory location is identified by a bin number, called an </a:t>
            </a:r>
            <a:r>
              <a:rPr lang="en-US" sz="2000" b="1" dirty="0">
                <a:solidFill>
                  <a:schemeClr val="accent2"/>
                </a:solidFill>
              </a:rPr>
              <a:t>address</a:t>
            </a:r>
            <a:r>
              <a:rPr lang="en-US" sz="2000" dirty="0"/>
              <a:t>, and the address bus is used to carry a 16-bit address. </a:t>
            </a:r>
            <a:endParaRPr lang="en-US" sz="20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793365872"/>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2823747" cy="584775"/>
          </a:xfrm>
          <a:prstGeom prst="rect">
            <a:avLst/>
          </a:prstGeom>
          <a:noFill/>
          <a:ln w="9525">
            <a:noFill/>
            <a:miter lim="800000"/>
            <a:headEnd/>
            <a:tailEnd/>
          </a:ln>
          <a:effectLst/>
        </p:spPr>
        <p:txBody>
          <a:bodyPr wrap="square">
            <a:spAutoFit/>
          </a:bodyPr>
          <a:lstStyle/>
          <a:p>
            <a:pPr algn="just" rtl="0"/>
            <a:r>
              <a:rPr lang="en-US" sz="3200" b="1" dirty="0"/>
              <a:t>Data bus</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29376" y="1905053"/>
            <a:ext cx="8305800" cy="3477875"/>
          </a:xfrm>
          <a:prstGeom prst="rect">
            <a:avLst/>
          </a:prstGeom>
          <a:noFill/>
          <a:ln w="9525">
            <a:noFill/>
            <a:miter lim="800000"/>
            <a:headEnd/>
            <a:tailEnd/>
          </a:ln>
          <a:effectLst/>
        </p:spPr>
        <p:txBody>
          <a:bodyPr wrap="square">
            <a:spAutoFit/>
          </a:bodyPr>
          <a:lstStyle/>
          <a:p>
            <a:pPr algn="just" rtl="0"/>
            <a:r>
              <a:rPr lang="en-US" sz="2000" dirty="0"/>
              <a:t>	The data bus is a group of eight lines used for data flow (Figure 2.1). These lines are bidirectional directions between the MPU and memory and peripheral devices .The MPU uses the data bus to perform the second function: transferring data (Step 2).</a:t>
            </a:r>
            <a:endParaRPr lang="en-US" sz="2000" b="1" dirty="0"/>
          </a:p>
          <a:p>
            <a:pPr algn="just" rtl="0"/>
            <a:r>
              <a:rPr lang="en-US" sz="2000" dirty="0"/>
              <a:t>	The eight data lines enable the MPU to manipulate 8-bit data ranging from 00 to FF (2 = 256 numbers). The largest number that can appear on the data bus is 11111111(255)10. The 8085 is known as an 8-bit microprocessor. Microprocessors such as the Intel 8086, </a:t>
            </a:r>
            <a:r>
              <a:rPr lang="en-US" sz="2000" dirty="0" err="1"/>
              <a:t>Zilog</a:t>
            </a:r>
            <a:r>
              <a:rPr lang="en-US" sz="2000" dirty="0"/>
              <a:t> Z8000, and Motorola 68000 have 16 data line, thus they are known as 16 - bit microprocessors and the Intel 80386/486 have 32 data 4ines; thus they are classified as 32-bit microprocessors.</a:t>
            </a:r>
            <a:endParaRPr lang="en-US" sz="2000" b="1"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928204466"/>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584775"/>
          </a:xfrm>
          <a:prstGeom prst="rect">
            <a:avLst/>
          </a:prstGeom>
          <a:noFill/>
          <a:ln w="9525">
            <a:noFill/>
            <a:miter lim="800000"/>
            <a:headEnd/>
            <a:tailEnd/>
          </a:ln>
          <a:effectLst/>
        </p:spPr>
        <p:txBody>
          <a:bodyPr wrap="square">
            <a:spAutoFit/>
          </a:bodyPr>
          <a:lstStyle/>
          <a:p>
            <a:pPr algn="just" rtl="0"/>
            <a:r>
              <a:rPr lang="en-US" sz="3200" b="1" dirty="0"/>
              <a:t>Control bus</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2862322"/>
          </a:xfrm>
          <a:prstGeom prst="rect">
            <a:avLst/>
          </a:prstGeom>
          <a:noFill/>
          <a:ln w="9525">
            <a:noFill/>
            <a:miter lim="800000"/>
            <a:headEnd/>
            <a:tailEnd/>
          </a:ln>
          <a:effectLst/>
        </p:spPr>
        <p:txBody>
          <a:bodyPr wrap="square">
            <a:spAutoFit/>
          </a:bodyPr>
          <a:lstStyle/>
          <a:p>
            <a:pPr algn="just" rtl="0"/>
            <a:r>
              <a:rPr lang="en-US" sz="2000" dirty="0"/>
              <a:t>	The control bus is comprised of various single lines that carry synchronization signals. The MPU uses such lines to perform the third function: providing timing signals (Step 3).</a:t>
            </a:r>
          </a:p>
          <a:p>
            <a:pPr algn="just" rtl="0"/>
            <a:r>
              <a:rPr lang="en-US" sz="2000" dirty="0"/>
              <a:t>	The tern bus, in relation to the control signals, is somewhat confusing? These not groups or lines nice address or data buses, but individual lines that provide a pulse to indicate an MPU operation. The -MPU generates specific control signals for every operation (such as Memory Read or I/O Write) it performs. These signals are used to identify a device type with which the MPU intends to communicate.</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661569725"/>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6716</TotalTime>
  <Words>275</Words>
  <Application>Microsoft Office PowerPoint</Application>
  <PresentationFormat>On-screen Show (4:3)</PresentationFormat>
  <Paragraphs>71</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 Unicode MS</vt:lpstr>
      <vt:lpstr>Arial</vt:lpstr>
      <vt:lpstr>Calibri</vt:lpstr>
      <vt:lpstr>Lucida Sans Unicode</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ayad</dc:creator>
  <cp:lastModifiedBy>Windows User</cp:lastModifiedBy>
  <cp:revision>797</cp:revision>
  <cp:lastPrinted>1601-01-01T00:00:00Z</cp:lastPrinted>
  <dcterms:created xsi:type="dcterms:W3CDTF">2012-02-17T15:29:24Z</dcterms:created>
  <dcterms:modified xsi:type="dcterms:W3CDTF">2018-11-09T14:52:37Z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